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6" r:id="rId2"/>
    <p:sldId id="277" r:id="rId3"/>
    <p:sldId id="27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5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CAE88-3A24-48BE-89F1-61A82CEE3046}" type="datetimeFigureOut">
              <a:rPr lang="ru-RU" smtClean="0"/>
              <a:t>04.08.2023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7831-D041-431E-BCB9-82EFDB8CAEDB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002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CAE88-3A24-48BE-89F1-61A82CEE3046}" type="datetimeFigureOut">
              <a:rPr lang="ru-RU" smtClean="0"/>
              <a:t>04.08.2023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7831-D041-431E-BCB9-82EFDB8CAE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759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CAE88-3A24-48BE-89F1-61A82CEE3046}" type="datetimeFigureOut">
              <a:rPr lang="ru-RU" smtClean="0"/>
              <a:t>04.08.2023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7831-D041-431E-BCB9-82EFDB8CAE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504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CAE88-3A24-48BE-89F1-61A82CEE3046}" type="datetimeFigureOut">
              <a:rPr lang="ru-RU" smtClean="0"/>
              <a:t>04.08.2023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7831-D041-431E-BCB9-82EFDB8CAE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079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CAE88-3A24-48BE-89F1-61A82CEE3046}" type="datetimeFigureOut">
              <a:rPr lang="ru-RU" smtClean="0"/>
              <a:t>04.08.2023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7831-D041-431E-BCB9-82EFDB8CAEDB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15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CAE88-3A24-48BE-89F1-61A82CEE3046}" type="datetimeFigureOut">
              <a:rPr lang="ru-RU" smtClean="0"/>
              <a:t>04.08.2023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7831-D041-431E-BCB9-82EFDB8CAE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234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CAE88-3A24-48BE-89F1-61A82CEE3046}" type="datetimeFigureOut">
              <a:rPr lang="ru-RU" smtClean="0"/>
              <a:t>04.08.2023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7831-D041-431E-BCB9-82EFDB8CAE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945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CAE88-3A24-48BE-89F1-61A82CEE3046}" type="datetimeFigureOut">
              <a:rPr lang="ru-RU" smtClean="0"/>
              <a:t>04.08.2023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7831-D041-431E-BCB9-82EFDB8CAE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744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CAE88-3A24-48BE-89F1-61A82CEE3046}" type="datetimeFigureOut">
              <a:rPr lang="ru-RU" smtClean="0"/>
              <a:t>04.08.2023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7831-D041-431E-BCB9-82EFDB8CAE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0862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5ACAE88-3A24-48BE-89F1-61A82CEE3046}" type="datetimeFigureOut">
              <a:rPr lang="ru-RU" smtClean="0"/>
              <a:t>04.08.2023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CFB7831-D041-431E-BCB9-82EFDB8CAE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1827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CAE88-3A24-48BE-89F1-61A82CEE3046}" type="datetimeFigureOut">
              <a:rPr lang="ru-RU" smtClean="0"/>
              <a:t>04.08.2023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7831-D041-431E-BCB9-82EFDB8CAE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728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5ACAE88-3A24-48BE-89F1-61A82CEE3046}" type="datetimeFigureOut">
              <a:rPr lang="ru-RU" smtClean="0"/>
              <a:t>04.08.2023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CFB7831-D041-431E-BCB9-82EFDB8CAEDB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66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b="1" dirty="0"/>
              <a:t>Компьютерная графика </a:t>
            </a:r>
            <a:r>
              <a:rPr lang="ru-RU" dirty="0"/>
              <a:t>— область деятельности, в которой компьютеры наряду со специальным программным обеспечением используются в качестве инструмента как для создания (синтеза) и редактирования изображений, так и для оцифровки визуальной информации, полученной из реального мира, с целью дальнейшей её обработки и хранения</a:t>
            </a:r>
            <a:r>
              <a:rPr lang="ru-RU" dirty="0" smtClean="0"/>
              <a:t>.</a:t>
            </a:r>
          </a:p>
          <a:p>
            <a:r>
              <a:rPr lang="ru-RU" b="1" dirty="0"/>
              <a:t>«</a:t>
            </a:r>
            <a:r>
              <a:rPr lang="ru-RU" b="1" dirty="0" err="1"/>
              <a:t>Scikit-image</a:t>
            </a:r>
            <a:r>
              <a:rPr lang="ru-RU" b="1" dirty="0"/>
              <a:t>»</a:t>
            </a:r>
            <a:r>
              <a:rPr lang="ru-RU" dirty="0"/>
              <a:t>: </a:t>
            </a:r>
            <a:r>
              <a:rPr lang="ru-RU" dirty="0" smtClean="0"/>
              <a:t>(</a:t>
            </a:r>
            <a:r>
              <a:rPr lang="ru-RU" dirty="0"/>
              <a:t>ранее </a:t>
            </a:r>
            <a:r>
              <a:rPr lang="ru-RU" dirty="0" err="1"/>
              <a:t>scikits.image</a:t>
            </a:r>
            <a:r>
              <a:rPr lang="ru-RU" dirty="0"/>
              <a:t>) - это библиотека обработки изображений с открытым исходным кодом для языка программирования </a:t>
            </a:r>
            <a:r>
              <a:rPr lang="ru-RU" dirty="0" err="1"/>
              <a:t>Python</a:t>
            </a:r>
            <a:r>
              <a:rPr lang="ru-RU" dirty="0"/>
              <a:t>. Он включает в себя алгоритмы сегментации, геометрических преобразований, манипулирования цветовым пространством, анализа, фильтрации, морфологии, обнаружения признаков и многое другое. Библиотека предназначена для взаимодействия с числовыми и научными библиотеками </a:t>
            </a:r>
            <a:r>
              <a:rPr lang="ru-RU" dirty="0" err="1"/>
              <a:t>Python</a:t>
            </a:r>
            <a:r>
              <a:rPr lang="ru-RU" dirty="0"/>
              <a:t> </a:t>
            </a:r>
            <a:r>
              <a:rPr lang="ru-RU" dirty="0" err="1"/>
              <a:t>NumPy</a:t>
            </a:r>
            <a:r>
              <a:rPr lang="ru-RU" dirty="0"/>
              <a:t> и </a:t>
            </a:r>
            <a:r>
              <a:rPr lang="ru-RU" dirty="0" err="1"/>
              <a:t>SciPy</a:t>
            </a:r>
            <a:r>
              <a:rPr lang="ru-RU" dirty="0"/>
              <a:t> (библиотеках </a:t>
            </a:r>
            <a:r>
              <a:rPr lang="ru-RU" dirty="0" err="1"/>
              <a:t>python</a:t>
            </a:r>
            <a:r>
              <a:rPr lang="ru-RU" dirty="0"/>
              <a:t>, предназначенных для работы с многомерными массивами данных, высокоуровневыми математическими функциями; для выполнения научных и инженерных расчётов). </a:t>
            </a:r>
            <a:r>
              <a:rPr lang="ru-RU" dirty="0" err="1"/>
              <a:t>scikit-image</a:t>
            </a:r>
            <a:r>
              <a:rPr lang="ru-RU" dirty="0"/>
              <a:t> в основном написан на </a:t>
            </a:r>
            <a:r>
              <a:rPr lang="ru-RU" dirty="0" err="1"/>
              <a:t>Python</a:t>
            </a:r>
            <a:r>
              <a:rPr lang="ru-RU" dirty="0"/>
              <a:t>, с некоторыми основными алгоритмами, написанными на </a:t>
            </a:r>
            <a:r>
              <a:rPr lang="ru-RU" dirty="0" err="1"/>
              <a:t>Cython</a:t>
            </a:r>
            <a:r>
              <a:rPr lang="ru-RU" dirty="0"/>
              <a:t> для достижения большей производительности.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608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Растяжение изображения</a:t>
            </a:r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11577"/>
            <a:ext cx="5004944" cy="402272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257730" y="1911577"/>
            <a:ext cx="507896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Методы интерполяции изображения 20х20 в 40х40 пикселей</a:t>
            </a:r>
          </a:p>
          <a:p>
            <a:endParaRPr lang="en-US" dirty="0" smtClean="0"/>
          </a:p>
          <a:p>
            <a:r>
              <a:rPr lang="ru-RU" dirty="0" smtClean="0"/>
              <a:t>0</a:t>
            </a:r>
            <a:r>
              <a:rPr lang="ru-RU" dirty="0"/>
              <a:t>: Ближайший сосед</a:t>
            </a:r>
          </a:p>
          <a:p>
            <a:r>
              <a:rPr lang="ru-RU" dirty="0" smtClean="0"/>
              <a:t>1</a:t>
            </a:r>
            <a:r>
              <a:rPr lang="ru-RU" dirty="0"/>
              <a:t>: </a:t>
            </a:r>
            <a:r>
              <a:rPr lang="ru-RU" dirty="0" err="1"/>
              <a:t>Двухлинейный</a:t>
            </a:r>
            <a:r>
              <a:rPr lang="ru-RU" dirty="0"/>
              <a:t> (по умолчанию)</a:t>
            </a:r>
          </a:p>
          <a:p>
            <a:r>
              <a:rPr lang="ru-RU" dirty="0" smtClean="0"/>
              <a:t>2</a:t>
            </a:r>
            <a:r>
              <a:rPr lang="ru-RU" dirty="0"/>
              <a:t>: </a:t>
            </a:r>
            <a:r>
              <a:rPr lang="ru-RU" dirty="0" err="1"/>
              <a:t>Двуквадратичный</a:t>
            </a:r>
            <a:endParaRPr lang="ru-RU" dirty="0"/>
          </a:p>
          <a:p>
            <a:r>
              <a:rPr lang="ru-RU" dirty="0" smtClean="0"/>
              <a:t>3</a:t>
            </a:r>
            <a:r>
              <a:rPr lang="ru-RU" dirty="0"/>
              <a:t>: </a:t>
            </a:r>
            <a:r>
              <a:rPr lang="ru-RU" dirty="0" err="1"/>
              <a:t>Двухкубический</a:t>
            </a:r>
            <a:endParaRPr lang="ru-RU" dirty="0"/>
          </a:p>
          <a:p>
            <a:r>
              <a:rPr lang="ru-RU" dirty="0" smtClean="0"/>
              <a:t>4</a:t>
            </a:r>
            <a:r>
              <a:rPr lang="ru-RU" dirty="0"/>
              <a:t>: Двухквартальный</a:t>
            </a:r>
          </a:p>
          <a:p>
            <a:r>
              <a:rPr lang="ru-RU" dirty="0" smtClean="0"/>
              <a:t>5</a:t>
            </a:r>
            <a:r>
              <a:rPr lang="ru-RU" dirty="0"/>
              <a:t>: </a:t>
            </a:r>
            <a:r>
              <a:rPr lang="ru-RU" dirty="0" err="1"/>
              <a:t>Двухквинтовый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888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Преобразования массива-изображения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737360"/>
            <a:ext cx="3903928" cy="4475028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5001208" y="1675295"/>
            <a:ext cx="3825551" cy="459915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826759" y="1737360"/>
            <a:ext cx="25285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Пример использования функции </a:t>
            </a:r>
            <a:r>
              <a:rPr lang="en-US" dirty="0" smtClean="0"/>
              <a:t>color.rgb2gray</a:t>
            </a:r>
            <a:r>
              <a:rPr lang="ru-RU" dirty="0" smtClean="0"/>
              <a:t> и функции</a:t>
            </a:r>
            <a:r>
              <a:rPr lang="en-US" dirty="0" smtClean="0"/>
              <a:t> </a:t>
            </a:r>
            <a:r>
              <a:rPr lang="en-US" dirty="0" err="1" smtClean="0"/>
              <a:t>util.invert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52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Рисование поверх изображения </a:t>
            </a:r>
            <a:r>
              <a:rPr lang="en-US" dirty="0" smtClean="0"/>
              <a:t>(</a:t>
            </a:r>
            <a:r>
              <a:rPr lang="en-US" dirty="0" err="1" smtClean="0"/>
              <a:t>skimage.draw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6820678" y="2018555"/>
            <a:ext cx="3154680" cy="339090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198147" y="2018555"/>
            <a:ext cx="26225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первом случае рисуем со сглаживанием: используем функции </a:t>
            </a:r>
            <a:r>
              <a:rPr lang="en-US" dirty="0" err="1"/>
              <a:t>skimage.draw</a:t>
            </a:r>
            <a:r>
              <a:rPr lang="en-US" dirty="0"/>
              <a:t> (line, polygon, disk, </a:t>
            </a:r>
            <a:r>
              <a:rPr lang="en-US" dirty="0" err="1"/>
              <a:t>circle_perimeter</a:t>
            </a:r>
            <a:r>
              <a:rPr lang="en-US" dirty="0"/>
              <a:t>, ellipse, </a:t>
            </a:r>
            <a:r>
              <a:rPr lang="en-US" dirty="0" err="1"/>
              <a:t>ellipse_perimeter</a:t>
            </a:r>
            <a:r>
              <a:rPr lang="en-US" dirty="0"/>
              <a:t>, </a:t>
            </a:r>
            <a:r>
              <a:rPr lang="en-US" dirty="0" err="1"/>
              <a:t>bezier_curve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9975358" y="2018555"/>
            <a:ext cx="191588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Далее с помощью функции </a:t>
            </a:r>
            <a:r>
              <a:rPr lang="ru-RU" dirty="0" err="1"/>
              <a:t>line_aa</a:t>
            </a:r>
            <a:r>
              <a:rPr lang="ru-RU" dirty="0"/>
              <a:t> и </a:t>
            </a:r>
            <a:r>
              <a:rPr lang="ru-RU" dirty="0" err="1"/>
              <a:t>circle_perimeter_aa</a:t>
            </a:r>
            <a:r>
              <a:rPr lang="ru-RU" dirty="0"/>
              <a:t> закрашиваем соответствующие пиксели в белый цвет на </a:t>
            </a:r>
            <a:r>
              <a:rPr lang="ru-RU" dirty="0" smtClean="0"/>
              <a:t>темном </a:t>
            </a:r>
            <a:r>
              <a:rPr lang="ru-RU" dirty="0"/>
              <a:t>изображении.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081441" y="5752679"/>
            <a:ext cx="2712666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 со сглаживанием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063453" y="5409455"/>
            <a:ext cx="2669129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 без сглаживания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762282"/>
            <a:ext cx="425625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7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Тонировка серых изображений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627" y="1737360"/>
            <a:ext cx="5064281" cy="3366485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08" y="1852755"/>
            <a:ext cx="4695110" cy="325109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0089018" y="1852755"/>
            <a:ext cx="18914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Преобразуем в </a:t>
            </a:r>
            <a:r>
              <a:rPr lang="en-US" dirty="0" err="1" smtClean="0"/>
              <a:t>hsv</a:t>
            </a:r>
            <a:r>
              <a:rPr lang="en-US" dirty="0" smtClean="0"/>
              <a:t> </a:t>
            </a:r>
            <a:r>
              <a:rPr lang="ru-RU" dirty="0" smtClean="0"/>
              <a:t>формат. Функция </a:t>
            </a:r>
            <a:r>
              <a:rPr lang="ru-RU" dirty="0" err="1"/>
              <a:t>colorize</a:t>
            </a:r>
            <a:r>
              <a:rPr lang="ru-RU" dirty="0"/>
              <a:t> задает картинке-массиву в формате </a:t>
            </a:r>
            <a:r>
              <a:rPr lang="ru-RU" dirty="0" err="1"/>
              <a:t>hsv</a:t>
            </a:r>
            <a:r>
              <a:rPr lang="ru-RU" dirty="0"/>
              <a:t> насыщенность (</a:t>
            </a:r>
            <a:r>
              <a:rPr lang="ru-RU" dirty="0" err="1"/>
              <a:t>saturation</a:t>
            </a:r>
            <a:r>
              <a:rPr lang="ru-RU" dirty="0"/>
              <a:t>&lt;=1) и окраску цветом (</a:t>
            </a:r>
            <a:r>
              <a:rPr lang="ru-RU" dirty="0" err="1"/>
              <a:t>hue</a:t>
            </a:r>
            <a:r>
              <a:rPr lang="ru-RU" dirty="0"/>
              <a:t> &lt;= 1). Далее применяя насыщенность 0.3 и </a:t>
            </a:r>
            <a:r>
              <a:rPr lang="ru-RU" dirty="0" err="1"/>
              <a:t>hue</a:t>
            </a:r>
            <a:r>
              <a:rPr lang="ru-RU" dirty="0"/>
              <a:t> задаем цвет.</a:t>
            </a:r>
          </a:p>
        </p:txBody>
      </p:sp>
    </p:spTree>
    <p:extLst>
      <p:ext uri="{BB962C8B-B14F-4D97-AF65-F5344CB8AC3E}">
        <p14:creationId xmlns:p14="http://schemas.microsoft.com/office/powerpoint/2010/main" val="42194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Выделения </a:t>
            </a:r>
            <a:r>
              <a:rPr lang="ru-RU" dirty="0"/>
              <a:t>с помощью функции </a:t>
            </a:r>
            <a:r>
              <a:rPr lang="en-US" dirty="0" err="1" smtClean="0"/>
              <a:t>skimage.rank.entropy</a:t>
            </a:r>
            <a:r>
              <a:rPr lang="en-US" dirty="0" smtClean="0"/>
              <a:t>(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969" y="1737358"/>
            <a:ext cx="5060118" cy="2583404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5689087" y="1737359"/>
            <a:ext cx="3797946" cy="352510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9268408" y="1489608"/>
            <a:ext cx="292359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Функция выделяет </a:t>
            </a:r>
            <a:r>
              <a:rPr lang="ru-RU" dirty="0"/>
              <a:t>«сильные» участки серого, в зависимости от массива </a:t>
            </a:r>
            <a:r>
              <a:rPr lang="ru-RU" dirty="0" err="1"/>
              <a:t>footprint</a:t>
            </a:r>
            <a:r>
              <a:rPr lang="ru-RU" dirty="0"/>
              <a:t>, у нас заполненного единицами). Далее в 6 строчке мы записываем в булевский массив </a:t>
            </a:r>
            <a:r>
              <a:rPr lang="ru-RU" dirty="0" err="1"/>
              <a:t>textured_regions</a:t>
            </a:r>
            <a:r>
              <a:rPr lang="ru-RU" dirty="0"/>
              <a:t> </a:t>
            </a:r>
            <a:r>
              <a:rPr lang="ru-RU" dirty="0" err="1"/>
              <a:t>True</a:t>
            </a:r>
            <a:r>
              <a:rPr lang="ru-RU" dirty="0"/>
              <a:t> в ячейки, соответствующими сильной «энтропии». Далее эти ячейки из массива </a:t>
            </a:r>
            <a:r>
              <a:rPr lang="ru-RU" dirty="0" err="1"/>
              <a:t>textured_regions</a:t>
            </a:r>
            <a:r>
              <a:rPr lang="ru-RU" dirty="0"/>
              <a:t> мы «закрашиваем» в 13 строчке в красный (масштабируя красный канал).</a:t>
            </a:r>
          </a:p>
        </p:txBody>
      </p:sp>
    </p:spTree>
    <p:extLst>
      <p:ext uri="{BB962C8B-B14F-4D97-AF65-F5344CB8AC3E}">
        <p14:creationId xmlns:p14="http://schemas.microsoft.com/office/powerpoint/2010/main" val="328071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Преобразование гистограммы</a:t>
            </a:r>
            <a:r>
              <a:rPr lang="en-US" dirty="0" smtClean="0"/>
              <a:t>: </a:t>
            </a:r>
            <a:r>
              <a:rPr lang="ru-RU" dirty="0" smtClean="0"/>
              <a:t>гамма-коррекция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39059" y="2063931"/>
            <a:ext cx="5417512" cy="4359122"/>
          </a:xfrm>
        </p:spPr>
        <p:txBody>
          <a:bodyPr/>
          <a:lstStyle/>
          <a:p>
            <a:r>
              <a:rPr lang="en-US" dirty="0" err="1" smtClean="0"/>
              <a:t>Exposure.adjust_gamma</a:t>
            </a:r>
            <a:r>
              <a:rPr lang="en-US" dirty="0" smtClean="0"/>
              <a:t>(image,2)</a:t>
            </a:r>
            <a:endParaRPr lang="ru-RU" dirty="0" smtClean="0"/>
          </a:p>
          <a:p>
            <a:r>
              <a:rPr lang="ru-RU" dirty="0" smtClean="0"/>
              <a:t>Эта </a:t>
            </a:r>
            <a:r>
              <a:rPr lang="ru-RU" dirty="0"/>
              <a:t>функция преобразует входное изображение по пикселям в соответствии с уравнением O = I**</a:t>
            </a:r>
            <a:r>
              <a:rPr lang="ru-RU" dirty="0" err="1"/>
              <a:t>gamma</a:t>
            </a:r>
            <a:r>
              <a:rPr lang="ru-RU" dirty="0"/>
              <a:t> после масштабирования каждого пикселя в диапазоне от 0 до 1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 smtClean="0"/>
              <a:t>Применяем </a:t>
            </a:r>
            <a:r>
              <a:rPr lang="ru-RU" dirty="0"/>
              <a:t>к картинке гамма коррекцию, с параметром 2, «затемняя» картинку.</a:t>
            </a:r>
          </a:p>
          <a:p>
            <a:r>
              <a:rPr lang="ru-RU" dirty="0"/>
              <a:t>Для наглядности выведены значения средней интенсивности пикселей в изначальной картинке-</a:t>
            </a:r>
            <a:r>
              <a:rPr lang="ru-RU" dirty="0" err="1"/>
              <a:t>массике</a:t>
            </a:r>
            <a:r>
              <a:rPr lang="ru-RU" dirty="0"/>
              <a:t> и в гамма-измененной. На следующей картинке показана гамма-коррекция в действии</a:t>
            </a:r>
          </a:p>
          <a:p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04" y="1737360"/>
            <a:ext cx="5325755" cy="4760339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r="25675"/>
          <a:stretch/>
        </p:blipFill>
        <p:spPr>
          <a:xfrm>
            <a:off x="3676181" y="3379062"/>
            <a:ext cx="2565999" cy="311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0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Выравнивание гистограммы картинки</a:t>
            </a:r>
            <a:endParaRPr lang="ru-RU" dirty="0"/>
          </a:p>
        </p:txBody>
      </p:sp>
      <p:pic>
        <p:nvPicPr>
          <p:cNvPr id="4" name="Объект 3" descr="Low contrast image, Contrast stretching, Histogram equalization, Adaptive equalization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61" y="1737360"/>
            <a:ext cx="6436360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6959416" y="1737360"/>
            <a:ext cx="4257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Этот пример улучшает изображение с низкой контрастностью.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021" y="2383691"/>
            <a:ext cx="4621169" cy="1524132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9621065" y="2353830"/>
            <a:ext cx="239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(второе изображение)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9621065" y="2871559"/>
            <a:ext cx="2354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(третье изображение)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9444135" y="3339632"/>
            <a:ext cx="2746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(четвертое изображение)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959416" y="3899797"/>
            <a:ext cx="49464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Снизу графики – функции распределения интенсивности картинки (гистограммы картинок). Видно, что на первой картинке почти все пиксели находятся в узком диапазоне интенсивности. Функции выравнивания контрастности помогают этот график привести почти к линейному виду – равномерному распределению пикселей по интенсивности. </a:t>
            </a:r>
          </a:p>
        </p:txBody>
      </p:sp>
    </p:spTree>
    <p:extLst>
      <p:ext uri="{BB962C8B-B14F-4D97-AF65-F5344CB8AC3E}">
        <p14:creationId xmlns:p14="http://schemas.microsoft.com/office/powerpoint/2010/main" val="398802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Геометрические преобразования изображений</a:t>
            </a:r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40" y="1737360"/>
            <a:ext cx="3368332" cy="386367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22839" y="5601035"/>
            <a:ext cx="2391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Обрезка изображения</a:t>
            </a:r>
            <a:endParaRPr lang="ru-RU" dirty="0"/>
          </a:p>
        </p:txBody>
      </p:sp>
      <p:pic>
        <p:nvPicPr>
          <p:cNvPr id="7" name="Рисунок 6" descr="Original image, Rescaled image (aliasing), Resized image (no aliasing), Downscaled image (no aliasing)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456" y="1737360"/>
            <a:ext cx="4618940" cy="346396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рямоугольник 7"/>
          <p:cNvSpPr/>
          <p:nvPr/>
        </p:nvSpPr>
        <p:spPr>
          <a:xfrm>
            <a:off x="7333396" y="1737360"/>
            <a:ext cx="4777621" cy="4500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rescaled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 содержит уменьшенное в 4 раза изображение (второй параметр), применяет фильтр Гаусса для сглаживания изображения перед уменьшением масштаба. Крайне важно выполнять фильтрацию при уменьшении выборки изображения, чтобы избежать артефактов сглаживания.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resized 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– изображение измененного размера, параметры размера нового изображения мы задаем сами.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downscaled 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- Уменьшает размер N-мерного изображения путем локального усреднения – в отличие от функций 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rescale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resize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 эта функция вычисляет локальное среднее значение элементов в каждом блоке коэффициентов размера входного изображения.</a:t>
            </a:r>
            <a:endParaRPr lang="ru-R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4"/>
          <a:stretch>
            <a:fillRect/>
          </a:stretch>
        </p:blipFill>
        <p:spPr>
          <a:xfrm>
            <a:off x="2971355" y="5120231"/>
            <a:ext cx="4401448" cy="9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2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Геометрические преобразования изображений. Проективные преобразования (</a:t>
            </a:r>
            <a:r>
              <a:rPr lang="ru-RU" sz="3600" dirty="0" err="1" smtClean="0"/>
              <a:t>гомографии</a:t>
            </a:r>
            <a:r>
              <a:rPr lang="ru-RU" sz="3600" dirty="0" smtClean="0"/>
              <a:t>)</a:t>
            </a:r>
            <a:endParaRPr lang="ru-RU" sz="3600" dirty="0"/>
          </a:p>
        </p:txBody>
      </p:sp>
      <p:pic>
        <p:nvPicPr>
          <p:cNvPr id="4" name="Объект 3" descr="C:\Users\Андрей\Downloads\загруженное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71" y="1659970"/>
            <a:ext cx="5193651" cy="3555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r="7301"/>
          <a:stretch/>
        </p:blipFill>
        <p:spPr>
          <a:xfrm>
            <a:off x="5772669" y="1737360"/>
            <a:ext cx="5731847" cy="384749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195845" y="5215525"/>
            <a:ext cx="190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Пример поворота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678685" y="5571347"/>
            <a:ext cx="4476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Пример выделения меньшего изображения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393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Сегментация изображений(на основе границ)</a:t>
            </a:r>
            <a:endParaRPr lang="ru-RU" dirty="0"/>
          </a:p>
        </p:txBody>
      </p:sp>
      <p:pic>
        <p:nvPicPr>
          <p:cNvPr id="4" name="Рисунок 3" descr="../_images/sphx_glr_plot_coins_segmentation_001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6" r="51157"/>
          <a:stretch/>
        </p:blipFill>
        <p:spPr bwMode="auto">
          <a:xfrm>
            <a:off x="1152978" y="1795955"/>
            <a:ext cx="2276670" cy="2284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4431134" y="1836802"/>
            <a:ext cx="3488055" cy="336296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426388" y="5199762"/>
            <a:ext cx="7077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Оператор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</a:rPr>
              <a:t>Кэнни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 – 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алгоритм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выделения границ (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skimage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feature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canny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RU" dirty="0"/>
          </a:p>
        </p:txBody>
      </p:sp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7919189" y="1961001"/>
            <a:ext cx="2954655" cy="2973705"/>
          </a:xfrm>
          <a:prstGeom prst="rect">
            <a:avLst/>
          </a:prstGeom>
        </p:spPr>
      </p:pic>
      <p:pic>
        <p:nvPicPr>
          <p:cNvPr id="8" name="Рисунок 7" descr="../_images/sphx_glr_plot_coins_segmentation_001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44" r="8679"/>
          <a:stretch/>
        </p:blipFill>
        <p:spPr bwMode="auto">
          <a:xfrm>
            <a:off x="1152978" y="3856751"/>
            <a:ext cx="2584578" cy="228473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Прямоугольник 8"/>
          <p:cNvSpPr/>
          <p:nvPr/>
        </p:nvSpPr>
        <p:spPr>
          <a:xfrm>
            <a:off x="531965" y="6037205"/>
            <a:ext cx="4310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Изображение и гистограмма изображения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906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курсовой работе будут рассмотрены возможности связки </a:t>
            </a:r>
            <a:r>
              <a:rPr lang="ru-RU" dirty="0" err="1"/>
              <a:t>Python</a:t>
            </a:r>
            <a:r>
              <a:rPr lang="ru-RU" dirty="0"/>
              <a:t> и библиотеки «</a:t>
            </a:r>
            <a:r>
              <a:rPr lang="ru-RU" dirty="0" err="1"/>
              <a:t>scikit-image</a:t>
            </a:r>
            <a:r>
              <a:rPr lang="ru-RU" dirty="0"/>
              <a:t>» в обработке цифровых изображений. Будут рассмотрены </a:t>
            </a:r>
            <a:r>
              <a:rPr lang="ru-RU" b="1" dirty="0"/>
              <a:t>подмодули библиотеки </a:t>
            </a:r>
            <a:r>
              <a:rPr lang="ru-RU" dirty="0" err="1"/>
              <a:t>scikit-image</a:t>
            </a:r>
            <a:r>
              <a:rPr lang="ru-RU" dirty="0"/>
              <a:t> (такие, как например </a:t>
            </a:r>
            <a:r>
              <a:rPr lang="ru-RU" dirty="0" err="1"/>
              <a:t>io</a:t>
            </a:r>
            <a:r>
              <a:rPr lang="ru-RU" dirty="0"/>
              <a:t>-для чтения и сохранения изображений, </a:t>
            </a:r>
            <a:r>
              <a:rPr lang="ru-RU" dirty="0" err="1"/>
              <a:t>color</a:t>
            </a:r>
            <a:r>
              <a:rPr lang="ru-RU" dirty="0"/>
              <a:t> – для преобразования цветового пространства, и т.д.). Будут также рассмотрены самые </a:t>
            </a:r>
            <a:r>
              <a:rPr lang="ru-RU" b="1" dirty="0"/>
              <a:t>основные функции </a:t>
            </a:r>
            <a:r>
              <a:rPr lang="ru-RU" dirty="0"/>
              <a:t>библиотеки, </a:t>
            </a:r>
            <a:r>
              <a:rPr lang="ru-RU" b="1" dirty="0"/>
              <a:t>объяснение алгоритма</a:t>
            </a:r>
            <a:r>
              <a:rPr lang="ru-RU" dirty="0"/>
              <a:t> работы этих функций будет идти с </a:t>
            </a:r>
            <a:r>
              <a:rPr lang="ru-RU" b="1" dirty="0"/>
              <a:t>приложением в виде примеров </a:t>
            </a:r>
            <a:r>
              <a:rPr lang="ru-RU" dirty="0"/>
              <a:t>использования этих функций к изображениям. Мы рассмотрим реальные примеры задач, которые </a:t>
            </a:r>
            <a:r>
              <a:rPr lang="ru-RU" dirty="0" err="1"/>
              <a:t>scikit-image</a:t>
            </a:r>
            <a:r>
              <a:rPr lang="ru-RU" dirty="0"/>
              <a:t> способна решать. </a:t>
            </a:r>
          </a:p>
          <a:p>
            <a:r>
              <a:rPr lang="ru-RU" dirty="0"/>
              <a:t>В конце обзора возможностей библиотеки будет представлен пример функции библиотеки, написанной «вручную», которая реализует действие функции из библиотеки </a:t>
            </a:r>
            <a:r>
              <a:rPr lang="ru-RU" dirty="0" err="1"/>
              <a:t>scikit-image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987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Сегментация по регионам</a:t>
            </a:r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t="13616"/>
          <a:stretch/>
        </p:blipFill>
        <p:spPr bwMode="auto">
          <a:xfrm>
            <a:off x="724997" y="1820417"/>
            <a:ext cx="3844148" cy="38272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93593" y="5647695"/>
            <a:ext cx="5106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Используем </a:t>
            </a:r>
            <a:r>
              <a:rPr lang="ru-RU" dirty="0"/>
              <a:t>оператор </a:t>
            </a:r>
            <a:r>
              <a:rPr lang="ru-RU" dirty="0" err="1"/>
              <a:t>Собеля</a:t>
            </a:r>
            <a:r>
              <a:rPr lang="ru-RU" dirty="0"/>
              <a:t> </a:t>
            </a:r>
            <a:r>
              <a:rPr lang="ru-RU" dirty="0" err="1"/>
              <a:t>skimage.filters.sobel</a:t>
            </a:r>
            <a:r>
              <a:rPr lang="ru-RU" dirty="0"/>
              <a:t>, который выделяет границы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145" y="1862408"/>
            <a:ext cx="3115326" cy="260321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162714" y="4574000"/>
            <a:ext cx="39281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На 3D графике мы видим, что высокие барьеры эффективно отделяют монеты от фона. </a:t>
            </a:r>
          </a:p>
        </p:txBody>
      </p:sp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7801654" y="1820417"/>
            <a:ext cx="3810000" cy="417576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6798907" y="5781385"/>
            <a:ext cx="5312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используя функцию </a:t>
            </a:r>
            <a:r>
              <a:rPr lang="ru-RU" dirty="0" err="1"/>
              <a:t>skimage.segmentation.watershed</a:t>
            </a:r>
            <a:r>
              <a:rPr lang="ru-RU" dirty="0"/>
              <a:t> по маркерам выделяем монеты на изображении.</a:t>
            </a:r>
          </a:p>
        </p:txBody>
      </p:sp>
    </p:spTree>
    <p:extLst>
      <p:ext uri="{BB962C8B-B14F-4D97-AF65-F5344CB8AC3E}">
        <p14:creationId xmlns:p14="http://schemas.microsoft.com/office/powerpoint/2010/main" val="114012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RAG </a:t>
            </a:r>
            <a:r>
              <a:rPr lang="ru-RU" dirty="0" smtClean="0"/>
              <a:t>Объединение регионов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96510" y="1737360"/>
            <a:ext cx="3330170" cy="229110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1483461" y="4025499"/>
            <a:ext cx="3343219" cy="2290350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4839729" y="1737360"/>
            <a:ext cx="4551599" cy="2529691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839729" y="4267051"/>
            <a:ext cx="6096000" cy="2166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начала мы выделяем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labels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(Целочисленную маску, указывающая метки сегментов), далее в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записываем граф смежности регионов. В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labels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записываем результат применения функции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cut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treshold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объединения областей, разделенные весом, меньшим порогового значения. И результирующую картинку преобразуем в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rgb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записываем в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переменную.   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11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Реализация своих функций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208" y="1845108"/>
            <a:ext cx="6485182" cy="13564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08" y="3380784"/>
            <a:ext cx="2232853" cy="15241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128" y="1845108"/>
            <a:ext cx="4572396" cy="447332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700208" y="37123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функция на получение значения определенного канала изображения ( 0 - красный, 1 - зеленый, 2 - синий )</a:t>
            </a:r>
          </a:p>
        </p:txBody>
      </p:sp>
    </p:spTree>
    <p:extLst>
      <p:ext uri="{BB962C8B-B14F-4D97-AF65-F5344CB8AC3E}">
        <p14:creationId xmlns:p14="http://schemas.microsoft.com/office/powerpoint/2010/main" val="413997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Реализация своих функций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6366" y="1788018"/>
            <a:ext cx="4149314" cy="40227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45734"/>
            <a:ext cx="4016088" cy="310922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097280" y="5063337"/>
            <a:ext cx="5888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Функция восстанавливает из массивов цветов по каналам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52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Реализация своих функций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9574" y="1845734"/>
            <a:ext cx="4995610" cy="4023360"/>
          </a:xfrm>
        </p:spPr>
        <p:txBody>
          <a:bodyPr/>
          <a:lstStyle/>
          <a:p>
            <a:r>
              <a:rPr lang="ru-RU" dirty="0" smtClean="0"/>
              <a:t>Бикубическая интерполяция</a:t>
            </a:r>
          </a:p>
          <a:p>
            <a:r>
              <a:rPr lang="ru-RU" dirty="0" err="1"/>
              <a:t>Bicubic</a:t>
            </a:r>
            <a:r>
              <a:rPr lang="ru-RU" dirty="0"/>
              <a:t> выходит на один шаг за рамки билинейного, рассматривая ближайшую окрестность известных пикселей размером 4 × 4 — всего 16 пикселей. Пикселям, которые находятся ближе к тому, который должен быть оценен, присваиваются более высокие веса по сравнению с теми, которые находятся дальше. Следовательно, самые дальние пиксели имеют наименьший вес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  <p:pic>
        <p:nvPicPr>
          <p:cNvPr id="4098" name="Picture 2" descr="https://media.geeksforgeeks.org/wp-content/uploads/20210428171047/wow-300x8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4" y="4889402"/>
            <a:ext cx="3584234" cy="97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463" y="3131563"/>
            <a:ext cx="3388067" cy="295939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867" y="3131563"/>
            <a:ext cx="2985913" cy="2884867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479892" y="2687704"/>
            <a:ext cx="2633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Начальное изображение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9079400" y="2687704"/>
            <a:ext cx="2246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После интерполяции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478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</a:t>
            </a:r>
            <a:r>
              <a:rPr lang="ru-RU" dirty="0"/>
              <a:t>возможностей рассматриваемой библиотеки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845734"/>
            <a:ext cx="7658309" cy="4023360"/>
          </a:xfrm>
        </p:spPr>
        <p:txBody>
          <a:bodyPr>
            <a:noAutofit/>
          </a:bodyPr>
          <a:lstStyle/>
          <a:p>
            <a:r>
              <a:rPr lang="ru-RU" sz="1400" b="1" dirty="0" smtClean="0"/>
              <a:t>Работа </a:t>
            </a:r>
            <a:r>
              <a:rPr lang="ru-RU" sz="1400" b="1" dirty="0"/>
              <a:t>со структурами </a:t>
            </a:r>
            <a:r>
              <a:rPr lang="ru-RU" sz="1400" b="1" dirty="0" smtClean="0"/>
              <a:t>данных</a:t>
            </a:r>
            <a:r>
              <a:rPr lang="en-US" sz="1400" dirty="0" smtClean="0"/>
              <a:t>: </a:t>
            </a:r>
            <a:r>
              <a:rPr lang="ru-RU" sz="1400" dirty="0" err="1" smtClean="0"/>
              <a:t>Scikit-image</a:t>
            </a:r>
            <a:r>
              <a:rPr lang="ru-RU" sz="1400" dirty="0" smtClean="0"/>
              <a:t> </a:t>
            </a:r>
            <a:r>
              <a:rPr lang="ru-RU" sz="1400" dirty="0"/>
              <a:t>предоставляет функциональность для работы с различными структурами данных, используемыми в обработке изображений. </a:t>
            </a:r>
            <a:endParaRPr lang="ru-RU" sz="1400" dirty="0" smtClean="0"/>
          </a:p>
          <a:p>
            <a:r>
              <a:rPr lang="ru-RU" sz="1400" b="1" dirty="0" smtClean="0"/>
              <a:t>Видоизменение изображений</a:t>
            </a:r>
            <a:r>
              <a:rPr lang="en-US" sz="1400" dirty="0" smtClean="0"/>
              <a:t>: </a:t>
            </a:r>
            <a:r>
              <a:rPr lang="ru-RU" sz="1400" dirty="0" err="1" smtClean="0"/>
              <a:t>Scikit-image</a:t>
            </a:r>
            <a:r>
              <a:rPr lang="ru-RU" sz="1400" dirty="0" smtClean="0"/>
              <a:t> </a:t>
            </a:r>
            <a:r>
              <a:rPr lang="ru-RU" sz="1400" dirty="0"/>
              <a:t>предоставляет множество функций для преобразования и изменения изображений. Например, можно использовать модуль </a:t>
            </a:r>
            <a:r>
              <a:rPr lang="ru-RU" sz="1400" dirty="0" err="1"/>
              <a:t>skimage.transform</a:t>
            </a:r>
            <a:r>
              <a:rPr lang="ru-RU" sz="1400" dirty="0"/>
              <a:t> для изменения размера изображений, поворота, изменения перспективы и других преобразований.</a:t>
            </a:r>
            <a:endParaRPr lang="ru-RU" sz="1400" dirty="0" smtClean="0"/>
          </a:p>
          <a:p>
            <a:r>
              <a:rPr lang="ru-RU" sz="1400" b="1" dirty="0" smtClean="0"/>
              <a:t>Добавление эффектов</a:t>
            </a:r>
            <a:r>
              <a:rPr lang="en-US" sz="1400" dirty="0" smtClean="0"/>
              <a:t>: </a:t>
            </a:r>
            <a:r>
              <a:rPr lang="ru-RU" sz="1400" dirty="0" err="1" smtClean="0"/>
              <a:t>Scikit-image</a:t>
            </a:r>
            <a:r>
              <a:rPr lang="ru-RU" sz="1400" dirty="0" smtClean="0"/>
              <a:t> позволяет добавлять различные эффекты к изображениям. Модуль </a:t>
            </a:r>
            <a:r>
              <a:rPr lang="ru-RU" sz="1400" dirty="0" err="1" smtClean="0"/>
              <a:t>skimage.color</a:t>
            </a:r>
            <a:r>
              <a:rPr lang="ru-RU" sz="1400" dirty="0" smtClean="0"/>
              <a:t> предлагает функции для изменения цветовых пространств и коррекции цвета. Модуль </a:t>
            </a:r>
            <a:r>
              <a:rPr lang="ru-RU" sz="1400" dirty="0" err="1" smtClean="0"/>
              <a:t>skimage.exposure</a:t>
            </a:r>
            <a:r>
              <a:rPr lang="ru-RU" sz="1400" dirty="0" smtClean="0"/>
              <a:t> предоставляет функции для коррекции экспозиции и контраста изображений и т.д.</a:t>
            </a:r>
          </a:p>
          <a:p>
            <a:r>
              <a:rPr lang="ru-RU" sz="1400" b="1" dirty="0" smtClean="0"/>
              <a:t>Рисование </a:t>
            </a:r>
            <a:r>
              <a:rPr lang="ru-RU" sz="1400" b="1" dirty="0"/>
              <a:t>поверх </a:t>
            </a:r>
            <a:r>
              <a:rPr lang="ru-RU" sz="1400" b="1" dirty="0" smtClean="0"/>
              <a:t>изображения</a:t>
            </a:r>
            <a:r>
              <a:rPr lang="en-US" sz="1400" dirty="0" smtClean="0"/>
              <a:t>: </a:t>
            </a:r>
            <a:r>
              <a:rPr lang="ru-RU" sz="1400" dirty="0" err="1" smtClean="0"/>
              <a:t>Scikit-image</a:t>
            </a:r>
            <a:r>
              <a:rPr lang="ru-RU" sz="1400" dirty="0" smtClean="0"/>
              <a:t> </a:t>
            </a:r>
            <a:r>
              <a:rPr lang="ru-RU" sz="1400" dirty="0"/>
              <a:t>позволяет рисовать различные графические элементы поверх изображений. Модуль </a:t>
            </a:r>
            <a:r>
              <a:rPr lang="ru-RU" sz="1400" dirty="0" err="1"/>
              <a:t>skimage.draw</a:t>
            </a:r>
            <a:r>
              <a:rPr lang="ru-RU" sz="1400" dirty="0"/>
              <a:t> предоставляет функции для рисования линий, окружностей, многоугольников и других графических примитивов на изображении. </a:t>
            </a:r>
            <a:endParaRPr lang="ru-RU" sz="1400" dirty="0" smtClean="0"/>
          </a:p>
          <a:p>
            <a:r>
              <a:rPr lang="ru-RU" sz="1400" b="1" dirty="0" smtClean="0"/>
              <a:t>Распознавание объектов</a:t>
            </a:r>
            <a:r>
              <a:rPr lang="en-US" sz="1400" dirty="0" smtClean="0"/>
              <a:t>: </a:t>
            </a:r>
            <a:r>
              <a:rPr lang="ru-RU" sz="1400" dirty="0" err="1" smtClean="0"/>
              <a:t>Scikit-image</a:t>
            </a:r>
            <a:r>
              <a:rPr lang="ru-RU" sz="1400" dirty="0" smtClean="0"/>
              <a:t> </a:t>
            </a:r>
            <a:r>
              <a:rPr lang="ru-RU" sz="1400" dirty="0"/>
              <a:t>предлагает набор функций и алгоритмов для распознавания объектов на изображениях. Например, модуль </a:t>
            </a:r>
            <a:r>
              <a:rPr lang="ru-RU" sz="1400" dirty="0" err="1"/>
              <a:t>skimage.feature</a:t>
            </a:r>
            <a:r>
              <a:rPr lang="ru-RU" sz="1400" dirty="0"/>
              <a:t> содержит алгоритмы для обнаружения особенностей (например, углов или границ) на изображениях.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589" y="2041677"/>
            <a:ext cx="2972989" cy="295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2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Подмодуль </a:t>
            </a:r>
            <a:r>
              <a:rPr lang="en-US" dirty="0"/>
              <a:t>data</a:t>
            </a:r>
            <a:r>
              <a:rPr lang="ru-RU" b="1" dirty="0"/>
              <a:t>: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8" name="Объект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265" y="1466772"/>
            <a:ext cx="2788304" cy="4651643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3421569" y="1466772"/>
            <a:ext cx="2548931" cy="465164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173491" y="1412654"/>
            <a:ext cx="389721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/>
              <a:t>Scikit-image</a:t>
            </a:r>
            <a:r>
              <a:rPr lang="ru-RU" dirty="0"/>
              <a:t> имеет подмодуль, отвечающий за загрузку встроенных в пакет изображений. Так, имеются </a:t>
            </a:r>
            <a:r>
              <a:rPr lang="ru-RU" dirty="0" smtClean="0"/>
              <a:t>например изображения </a:t>
            </a:r>
            <a:r>
              <a:rPr lang="ru-RU" dirty="0"/>
              <a:t>человека с </a:t>
            </a:r>
            <a:r>
              <a:rPr lang="ru-RU" dirty="0" smtClean="0"/>
              <a:t>камерой</a:t>
            </a:r>
            <a:r>
              <a:rPr lang="en-US" dirty="0" smtClean="0"/>
              <a:t>.</a:t>
            </a:r>
            <a:r>
              <a:rPr lang="ru-RU" dirty="0"/>
              <a:t> При использовании функции загрузки изображения в переменную, </a:t>
            </a:r>
            <a:r>
              <a:rPr lang="en-US" dirty="0" err="1"/>
              <a:t>scikit</a:t>
            </a:r>
            <a:r>
              <a:rPr lang="ru-RU" dirty="0"/>
              <a:t>-</a:t>
            </a:r>
            <a:r>
              <a:rPr lang="en-US" dirty="0"/>
              <a:t>image </a:t>
            </a:r>
            <a:r>
              <a:rPr lang="ru-RU" dirty="0"/>
              <a:t>загружает изображение в формате массива </a:t>
            </a:r>
            <a:r>
              <a:rPr lang="en-US" dirty="0" err="1"/>
              <a:t>NumPy</a:t>
            </a:r>
            <a:r>
              <a:rPr lang="ru-RU" dirty="0"/>
              <a:t> (</a:t>
            </a:r>
            <a:r>
              <a:rPr lang="en-US" dirty="0" err="1"/>
              <a:t>numpy</a:t>
            </a:r>
            <a:r>
              <a:rPr lang="ru-RU" dirty="0"/>
              <a:t>.</a:t>
            </a:r>
            <a:r>
              <a:rPr lang="en-US" dirty="0" err="1"/>
              <a:t>ndarray</a:t>
            </a:r>
            <a:r>
              <a:rPr lang="ru-RU" dirty="0"/>
              <a:t>), позже мы можем посмотреть количество пикселей изображения (</a:t>
            </a:r>
            <a:r>
              <a:rPr lang="en-US" dirty="0"/>
              <a:t>camera</a:t>
            </a:r>
            <a:r>
              <a:rPr lang="ru-RU" dirty="0"/>
              <a:t>.</a:t>
            </a:r>
            <a:r>
              <a:rPr lang="en-US" dirty="0"/>
              <a:t>size</a:t>
            </a:r>
            <a:r>
              <a:rPr lang="ru-RU" dirty="0"/>
              <a:t>), размеры изображения (</a:t>
            </a:r>
            <a:r>
              <a:rPr lang="en-US" dirty="0"/>
              <a:t>shape</a:t>
            </a:r>
            <a:r>
              <a:rPr lang="ru-RU" dirty="0"/>
              <a:t>), получить статистическую информацию о значениях интенсивности изображения (</a:t>
            </a:r>
            <a:r>
              <a:rPr lang="en-US" dirty="0"/>
              <a:t>min</a:t>
            </a:r>
            <a:r>
              <a:rPr lang="ru-RU" dirty="0"/>
              <a:t>(), </a:t>
            </a:r>
            <a:r>
              <a:rPr lang="en-US" dirty="0"/>
              <a:t>max</a:t>
            </a:r>
            <a:r>
              <a:rPr lang="ru-RU" dirty="0"/>
              <a:t>(), и среднее значение интенсивности – </a:t>
            </a:r>
            <a:r>
              <a:rPr lang="en-US" dirty="0"/>
              <a:t>camera</a:t>
            </a:r>
            <a:r>
              <a:rPr lang="ru-RU" dirty="0"/>
              <a:t>.</a:t>
            </a:r>
            <a:r>
              <a:rPr lang="en-US" dirty="0"/>
              <a:t>mean</a:t>
            </a:r>
            <a:r>
              <a:rPr lang="ru-RU" dirty="0" smtClean="0"/>
              <a:t>())</a:t>
            </a:r>
            <a:endParaRPr lang="ru-RU" dirty="0"/>
          </a:p>
        </p:txBody>
      </p:sp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323502" y="1961295"/>
            <a:ext cx="2651760" cy="174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5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Функции работы с сохранением и загрузкой </a:t>
            </a:r>
            <a:r>
              <a:rPr lang="ru-RU" dirty="0" smtClean="0"/>
              <a:t>изображений </a:t>
            </a:r>
            <a:r>
              <a:rPr lang="en-US" dirty="0" err="1" smtClean="0"/>
              <a:t>imread</a:t>
            </a:r>
            <a:r>
              <a:rPr lang="en-US" dirty="0" smtClean="0"/>
              <a:t>(), </a:t>
            </a:r>
            <a:r>
              <a:rPr lang="en-US" dirty="0" err="1" smtClean="0"/>
              <a:t>imsave</a:t>
            </a:r>
            <a:r>
              <a:rPr lang="en-US" dirty="0" smtClean="0"/>
              <a:t>()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/>
          <a:srcRect b="23044"/>
          <a:stretch/>
        </p:blipFill>
        <p:spPr bwMode="auto">
          <a:xfrm>
            <a:off x="508797" y="1737360"/>
            <a:ext cx="4647320" cy="4022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117" y="1737359"/>
            <a:ext cx="6796397" cy="37583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977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Приложения работы через библиотеку </a:t>
            </a:r>
            <a:r>
              <a:rPr lang="ru-RU" dirty="0" err="1"/>
              <a:t>Numpy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378" y="2020271"/>
            <a:ext cx="3307885" cy="3204871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68" b="43157"/>
          <a:stretch/>
        </p:blipFill>
        <p:spPr>
          <a:xfrm>
            <a:off x="4069263" y="1931438"/>
            <a:ext cx="4853007" cy="3601616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922270" y="1940770"/>
            <a:ext cx="266233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в каждой ячейке (</a:t>
            </a:r>
            <a:r>
              <a:rPr lang="ru-RU" dirty="0" err="1"/>
              <a:t>i,j</a:t>
            </a:r>
            <a:r>
              <a:rPr lang="ru-RU" dirty="0"/>
              <a:t>) массива </a:t>
            </a:r>
            <a:r>
              <a:rPr lang="ru-RU" dirty="0" err="1"/>
              <a:t>mask</a:t>
            </a:r>
            <a:r>
              <a:rPr lang="ru-RU" dirty="0"/>
              <a:t> содержится </a:t>
            </a:r>
            <a:r>
              <a:rPr lang="ru-RU" dirty="0" err="1"/>
              <a:t>True</a:t>
            </a:r>
            <a:r>
              <a:rPr lang="ru-RU" dirty="0"/>
              <a:t>, если соответствующая ячейка (</a:t>
            </a:r>
            <a:r>
              <a:rPr lang="ru-RU" dirty="0" err="1"/>
              <a:t>i,j</a:t>
            </a:r>
            <a:r>
              <a:rPr lang="ru-RU" dirty="0"/>
              <a:t>) в </a:t>
            </a:r>
            <a:r>
              <a:rPr lang="ru-RU" dirty="0" err="1"/>
              <a:t>camera</a:t>
            </a:r>
            <a:r>
              <a:rPr lang="ru-RU" dirty="0"/>
              <a:t> по интенсивности &lt; 87, иначе </a:t>
            </a:r>
            <a:r>
              <a:rPr lang="ru-RU" dirty="0" err="1"/>
              <a:t>False</a:t>
            </a:r>
            <a:r>
              <a:rPr lang="ru-RU" dirty="0"/>
              <a:t>. Следующими действиями мы применяем маску на изображение, далее «обводим» кругом изображение с помощью формулы круга.</a:t>
            </a:r>
          </a:p>
        </p:txBody>
      </p:sp>
    </p:spTree>
    <p:extLst>
      <p:ext uri="{BB962C8B-B14F-4D97-AF65-F5344CB8AC3E}">
        <p14:creationId xmlns:p14="http://schemas.microsoft.com/office/powerpoint/2010/main" val="424945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цветом </a:t>
            </a:r>
            <a:r>
              <a:rPr lang="ru-RU" dirty="0" smtClean="0"/>
              <a:t>изображений</a:t>
            </a:r>
            <a:r>
              <a:rPr lang="en-US" dirty="0" smtClean="0"/>
              <a:t> (c </a:t>
            </a:r>
            <a:r>
              <a:rPr lang="ru-RU" dirty="0" smtClean="0"/>
              <a:t>помощью библиотеки </a:t>
            </a:r>
            <a:r>
              <a:rPr lang="en-US" dirty="0" err="1" smtClean="0"/>
              <a:t>NumPy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72"/>
          <a:stretch/>
        </p:blipFill>
        <p:spPr bwMode="auto">
          <a:xfrm>
            <a:off x="178604" y="1976893"/>
            <a:ext cx="4524025" cy="3004457"/>
          </a:xfrm>
          <a:prstGeom prst="rect">
            <a:avLst/>
          </a:prstGeom>
          <a:noFill/>
        </p:spPr>
      </p:pic>
      <p:pic>
        <p:nvPicPr>
          <p:cNvPr id="7" name="Рисунок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2" t="53959" r="9889" b="4597"/>
          <a:stretch/>
        </p:blipFill>
        <p:spPr bwMode="auto">
          <a:xfrm>
            <a:off x="5018056" y="4049486"/>
            <a:ext cx="3079102" cy="2133383"/>
          </a:xfrm>
          <a:prstGeom prst="rect">
            <a:avLst/>
          </a:prstGeom>
          <a:noFill/>
        </p:spPr>
      </p:pic>
      <p:sp>
        <p:nvSpPr>
          <p:cNvPr id="8" name="Прямоугольник 7"/>
          <p:cNvSpPr/>
          <p:nvPr/>
        </p:nvSpPr>
        <p:spPr>
          <a:xfrm>
            <a:off x="8353878" y="1976893"/>
            <a:ext cx="369803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примере мы загружаем в переменную </a:t>
            </a:r>
            <a:r>
              <a:rPr lang="ru-RU" dirty="0" err="1"/>
              <a:t>cat</a:t>
            </a:r>
            <a:r>
              <a:rPr lang="ru-RU" dirty="0"/>
              <a:t> с помощью подмодуля </a:t>
            </a:r>
            <a:r>
              <a:rPr lang="ru-RU" dirty="0" err="1"/>
              <a:t>data</a:t>
            </a:r>
            <a:r>
              <a:rPr lang="ru-RU" dirty="0"/>
              <a:t> (трехцветную) картинку, переменная </a:t>
            </a:r>
            <a:r>
              <a:rPr lang="ru-RU" dirty="0" err="1"/>
              <a:t>cat</a:t>
            </a:r>
            <a:r>
              <a:rPr lang="ru-RU" dirty="0"/>
              <a:t> является теперь трехмерным массивом (для информации </a:t>
            </a:r>
            <a:r>
              <a:rPr lang="ru-RU" dirty="0" err="1"/>
              <a:t>rgb</a:t>
            </a:r>
            <a:r>
              <a:rPr lang="ru-RU" dirty="0"/>
              <a:t> картинки). Далее в переменную </a:t>
            </a:r>
            <a:r>
              <a:rPr lang="ru-RU" dirty="0" err="1"/>
              <a:t>reddish</a:t>
            </a:r>
            <a:r>
              <a:rPr lang="ru-RU" dirty="0"/>
              <a:t> записываем булевский массив, </a:t>
            </a:r>
            <a:r>
              <a:rPr lang="ru-RU" dirty="0" err="1"/>
              <a:t>True</a:t>
            </a:r>
            <a:r>
              <a:rPr lang="ru-RU" dirty="0"/>
              <a:t> соответствует пикселям, где интенсивность  оттенков серого больше 160. Позже мы красим эти пиксели в зеленый цвет на картинке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6007" b="4580"/>
          <a:stretch/>
        </p:blipFill>
        <p:spPr>
          <a:xfrm>
            <a:off x="4926563" y="1841741"/>
            <a:ext cx="3262088" cy="2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интенсивностью </a:t>
            </a:r>
            <a:r>
              <a:rPr lang="ru-RU" dirty="0" smtClean="0"/>
              <a:t>изображения</a:t>
            </a:r>
            <a:r>
              <a:rPr lang="en-US" dirty="0" smtClean="0"/>
              <a:t> (</a:t>
            </a:r>
            <a:r>
              <a:rPr lang="en-US" dirty="0" err="1" smtClean="0"/>
              <a:t>rescale_intensity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95" y="1885623"/>
            <a:ext cx="5581178" cy="37967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359773" y="1885623"/>
            <a:ext cx="501364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Изначально создаем массив из трех ячеек, для наглядности, каждая ячейка имеет тип uint8 (0 до 255). Далее мы меняем с помощью функции </a:t>
            </a:r>
            <a:r>
              <a:rPr lang="ru-RU" dirty="0" err="1"/>
              <a:t>rescale_intensity</a:t>
            </a:r>
            <a:r>
              <a:rPr lang="ru-RU" dirty="0"/>
              <a:t> значения в ячейках массива, причем значения в ячейках поменяются до абсолютных (от 0 до 255), согласно типу данных массива. Мы можем изменить тип данных, к которому преобразует функция </a:t>
            </a:r>
            <a:r>
              <a:rPr lang="ru-RU" dirty="0" err="1"/>
              <a:t>rescale_intensity</a:t>
            </a:r>
            <a:r>
              <a:rPr lang="ru-RU" dirty="0"/>
              <a:t> на float64, тогда значения нормируются от 0 до 1. Указав параметр </a:t>
            </a:r>
            <a:r>
              <a:rPr lang="ru-RU" dirty="0" err="1"/>
              <a:t>in_range</a:t>
            </a:r>
            <a:r>
              <a:rPr lang="ru-RU" dirty="0"/>
              <a:t> – мы можем задать минимальное и максимальное значение входной массива-картинки, тогда программа будет изменять значения, согласно этому параметру</a:t>
            </a:r>
          </a:p>
        </p:txBody>
      </p:sp>
    </p:spTree>
    <p:extLst>
      <p:ext uri="{BB962C8B-B14F-4D97-AF65-F5344CB8AC3E}">
        <p14:creationId xmlns:p14="http://schemas.microsoft.com/office/powerpoint/2010/main" val="18450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Сжатие изображения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0364"/>
          <a:stretch/>
        </p:blipFill>
        <p:spPr>
          <a:xfrm>
            <a:off x="1026367" y="1812005"/>
            <a:ext cx="3384919" cy="451415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411286" y="1804541"/>
            <a:ext cx="261548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применяем функцию </a:t>
            </a:r>
            <a:r>
              <a:rPr lang="ru-RU" dirty="0" err="1"/>
              <a:t>rescale</a:t>
            </a:r>
            <a:r>
              <a:rPr lang="ru-RU" dirty="0"/>
              <a:t>, в качестве параметра сжатия </a:t>
            </a:r>
            <a:r>
              <a:rPr lang="ru-RU" dirty="0" err="1"/>
              <a:t>scale</a:t>
            </a:r>
            <a:r>
              <a:rPr lang="ru-RU" dirty="0"/>
              <a:t> указываем 0.5 – </a:t>
            </a:r>
            <a:r>
              <a:rPr lang="ru-RU" dirty="0" smtClean="0"/>
              <a:t>сожмет </a:t>
            </a:r>
            <a:r>
              <a:rPr lang="ru-RU" dirty="0"/>
              <a:t>в 2 раза. Выводим новую информацию о сжатой картинке, заметим что размеры </a:t>
            </a:r>
            <a:r>
              <a:rPr lang="ru-RU" dirty="0" err="1"/>
              <a:t>shape</a:t>
            </a:r>
            <a:r>
              <a:rPr lang="ru-RU" dirty="0"/>
              <a:t> картинки уменьшились вдвое, а интенсивность теперь нормированная по </a:t>
            </a:r>
            <a:r>
              <a:rPr lang="en-US" dirty="0" smtClean="0"/>
              <a:t>1.</a:t>
            </a:r>
            <a:r>
              <a:rPr lang="ru-RU" dirty="0"/>
              <a:t> Так же изменился тип данных, которые хранит массив-изображение, теперь это float64.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769" y="1812005"/>
            <a:ext cx="3593724" cy="451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0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1727</TotalTime>
  <Words>1443</Words>
  <Application>Microsoft Office PowerPoint</Application>
  <PresentationFormat>Широкоэкранный</PresentationFormat>
  <Paragraphs>80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8" baseType="lpstr">
      <vt:lpstr>Calibri</vt:lpstr>
      <vt:lpstr>Calibri Light</vt:lpstr>
      <vt:lpstr>Times New Roman</vt:lpstr>
      <vt:lpstr>Ретро</vt:lpstr>
      <vt:lpstr>Введение</vt:lpstr>
      <vt:lpstr>Постановка задачи</vt:lpstr>
      <vt:lpstr>Описание возможностей рассматриваемой библиотеки</vt:lpstr>
      <vt:lpstr>Подмодуль data: </vt:lpstr>
      <vt:lpstr>Функции работы с сохранением и загрузкой изображений imread(), imsave()</vt:lpstr>
      <vt:lpstr>Приложения работы через библиотеку Numpy</vt:lpstr>
      <vt:lpstr>Работа с цветом изображений (c помощью библиотеки NumPy)</vt:lpstr>
      <vt:lpstr>Работа с интенсивностью изображения (rescale_intensity)</vt:lpstr>
      <vt:lpstr>Сжатие изображения</vt:lpstr>
      <vt:lpstr>Растяжение изображения</vt:lpstr>
      <vt:lpstr>Преобразования массива-изображения</vt:lpstr>
      <vt:lpstr>Рисование поверх изображения (skimage.draw)</vt:lpstr>
      <vt:lpstr>Тонировка серых изображений</vt:lpstr>
      <vt:lpstr>Выделения с помощью функции skimage.rank.entropy()</vt:lpstr>
      <vt:lpstr>Преобразование гистограммы: гамма-коррекция</vt:lpstr>
      <vt:lpstr>Выравнивание гистограммы картинки</vt:lpstr>
      <vt:lpstr>Геометрические преобразования изображений</vt:lpstr>
      <vt:lpstr>Геометрические преобразования изображений. Проективные преобразования (гомографии)</vt:lpstr>
      <vt:lpstr>Сегментация изображений(на основе границ)</vt:lpstr>
      <vt:lpstr>Сегментация по регионам</vt:lpstr>
      <vt:lpstr>RAG Объединение регионов</vt:lpstr>
      <vt:lpstr>Реализация своих функций</vt:lpstr>
      <vt:lpstr>Реализация своих функций</vt:lpstr>
      <vt:lpstr>Реализация своих функций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</dc:creator>
  <cp:lastModifiedBy>Андрей</cp:lastModifiedBy>
  <cp:revision>28</cp:revision>
  <dcterms:created xsi:type="dcterms:W3CDTF">2023-05-30T11:35:55Z</dcterms:created>
  <dcterms:modified xsi:type="dcterms:W3CDTF">2023-08-04T14:09:23Z</dcterms:modified>
</cp:coreProperties>
</file>